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36" r:id="rId1"/>
  </p:sldMasterIdLst>
  <p:notesMasterIdLst>
    <p:notesMasterId r:id="rId12"/>
  </p:notesMasterIdLst>
  <p:handoutMasterIdLst>
    <p:handoutMasterId r:id="rId13"/>
  </p:handoutMasterIdLst>
  <p:sldIdLst>
    <p:sldId id="272" r:id="rId2"/>
    <p:sldId id="271" r:id="rId3"/>
    <p:sldId id="264" r:id="rId4"/>
    <p:sldId id="276" r:id="rId5"/>
    <p:sldId id="277" r:id="rId6"/>
    <p:sldId id="278" r:id="rId7"/>
    <p:sldId id="275" r:id="rId8"/>
    <p:sldId id="279" r:id="rId9"/>
    <p:sldId id="256" r:id="rId10"/>
    <p:sldId id="27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D0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190"/>
    <p:restoredTop sz="96327"/>
  </p:normalViewPr>
  <p:slideViewPr>
    <p:cSldViewPr snapToGrid="0" snapToObjects="1">
      <p:cViewPr varScale="1">
        <p:scale>
          <a:sx n="136" d="100"/>
          <a:sy n="136" d="100"/>
        </p:scale>
        <p:origin x="21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64EE674-32BF-ED40-984C-15B0D30A5D7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99920B-6305-BA4F-89B1-2B5B8A4CA3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E28CCC-8557-F144-88D4-CA969B08E52A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9D2667-3EFE-4543-9495-AB26A0C915C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326FE5-07C6-6849-8642-F3A69500FF1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17D4D-0D71-664E-85E1-857805E31B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898268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tiff>
</file>

<file path=ppt/media/image1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76E6B-CAC6-0D43-86C4-EC4503904966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5EA7B0-08C3-694A-B32B-4E3C8B2E2FF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134041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5E73B-3193-FF43-B38B-747266B841A8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4859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4D2D3-B5D9-024B-BFBB-62379A598F09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740392"/>
      </p:ext>
    </p:extLst>
  </p:cSld>
  <p:clrMapOvr>
    <a:masterClrMapping/>
  </p:clrMapOvr>
  <p:hf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4D2D3-B5D9-024B-BFBB-62379A598F09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2630198"/>
      </p:ext>
    </p:extLst>
  </p:cSld>
  <p:clrMapOvr>
    <a:masterClrMapping/>
  </p:clrMapOvr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4D2D3-B5D9-024B-BFBB-62379A598F09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38153"/>
      </p:ext>
    </p:extLst>
  </p:cSld>
  <p:clrMapOvr>
    <a:masterClrMapping/>
  </p:clrMapOvr>
  <p:hf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EF3E73-266E-264A-926B-623A93B77EA7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660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4D2D3-B5D9-024B-BFBB-62379A598F09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0070088"/>
      </p:ext>
    </p:extLst>
  </p:cSld>
  <p:clrMapOvr>
    <a:masterClrMapping/>
  </p:clrMapOvr>
  <p:hf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4D2D3-B5D9-024B-BFBB-62379A598F09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09042"/>
      </p:ext>
    </p:extLst>
  </p:cSld>
  <p:clrMapOvr>
    <a:masterClrMapping/>
  </p:clrMapOvr>
  <p:hf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8BF82-6591-A742-8478-4569CD4CD37C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393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6AB5AC-AAF8-814B-9887-0589D134AE70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293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4D2D3-B5D9-024B-BFBB-62379A598F09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647397"/>
      </p:ext>
    </p:extLst>
  </p:cSld>
  <p:clrMapOvr>
    <a:masterClrMapping/>
  </p:clrMapOvr>
  <p:hf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F1816-A30A-774A-9CCB-14C144865B2C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832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D324D2D3-B5D9-024B-BFBB-62379A598F09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245ED-28F4-1349-B41D-4F1377F7026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35968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237" r:id="rId1"/>
    <p:sldLayoutId id="2147484238" r:id="rId2"/>
    <p:sldLayoutId id="2147484239" r:id="rId3"/>
    <p:sldLayoutId id="2147484240" r:id="rId4"/>
    <p:sldLayoutId id="2147484241" r:id="rId5"/>
    <p:sldLayoutId id="2147484242" r:id="rId6"/>
    <p:sldLayoutId id="2147484243" r:id="rId7"/>
    <p:sldLayoutId id="2147484244" r:id="rId8"/>
    <p:sldLayoutId id="2147484245" r:id="rId9"/>
    <p:sldLayoutId id="2147484246" r:id="rId10"/>
    <p:sldLayoutId id="2147484247" r:id="rId11"/>
  </p:sldLayoutIdLst>
  <p:hf hdr="0" ftr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firsteigen.com/databuck/" TargetMode="External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2.png"/><Relationship Id="rId7" Type="http://schemas.openxmlformats.org/officeDocument/2006/relationships/image" Target="../media/image8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10" Type="http://schemas.openxmlformats.org/officeDocument/2006/relationships/image" Target="../media/image11.tiff"/><Relationship Id="rId4" Type="http://schemas.openxmlformats.org/officeDocument/2006/relationships/image" Target="../media/image3.png"/><Relationship Id="rId9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C38C329-05C1-44E0-942C-D7A60A7F2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40E99DB-69B1-42D9-9A2E-A196302E0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0DFF115-119D-479E-9D15-475C47026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A98F3A3-687B-4002-93F2-58E8590DC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7A1367E-049C-45E5-9C32-CC32DCEAEF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4174" y="0"/>
            <a:ext cx="9590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AC44BA-64DB-A546-AADE-28E0CB6E7A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0284" y="487443"/>
            <a:ext cx="8513100" cy="5117852"/>
          </a:xfrm>
        </p:spPr>
        <p:txBody>
          <a:bodyPr anchor="ctr">
            <a:normAutofit/>
          </a:bodyPr>
          <a:lstStyle/>
          <a:p>
            <a:pPr algn="l"/>
            <a:r>
              <a:rPr lang="en-US" sz="8800" dirty="0">
                <a:latin typeface="Times" pitchFamily="2" charset="0"/>
              </a:rPr>
              <a:t>Project Read 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68A096-9C66-574F-8F00-DD6F6D0156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9661" y="5657222"/>
            <a:ext cx="7400781" cy="923030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200" dirty="0">
                <a:latin typeface="Times" pitchFamily="2" charset="0"/>
              </a:rPr>
              <a:t>Mansi Modi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9FB2B7-50A0-B14E-AC5D-71AB9EDC3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07" y="164592"/>
            <a:ext cx="636727" cy="32285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5245ED-28F4-1349-B41D-4F1377F70268}" type="slidenum">
              <a:rPr lang="en-US" sz="1500"/>
              <a:pPr>
                <a:lnSpc>
                  <a:spcPct val="90000"/>
                </a:lnSpc>
                <a:spcAft>
                  <a:spcPts val="600"/>
                </a:spcAft>
              </a:pPr>
              <a:t>1</a:t>
            </a:fld>
            <a:endParaRPr lang="en-US" sz="15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B593C-2E28-E047-B749-55CC8E336D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-810065" y="5270604"/>
            <a:ext cx="2662729" cy="1828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8B5E73B-3193-FF43-B38B-747266B841A8}" type="datetimeyyyy">
              <a:rPr lang="en-US"/>
              <a:pPr>
                <a:lnSpc>
                  <a:spcPct val="90000"/>
                </a:lnSpc>
                <a:spcAft>
                  <a:spcPts val="600"/>
                </a:spcAft>
              </a:pPr>
              <a:t>2021</a:t>
            </a:fld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E1CAA8C-D8F1-4D3B-87B4-4B17F3E28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45674" y="0"/>
            <a:ext cx="27432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63150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5984">
              <a:srgbClr val="E6ECF7"/>
            </a:gs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88F5D82-09FA-D448-9F52-A6F5C9A98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latin typeface="Times" pitchFamily="2" charset="0"/>
              </a:rPr>
              <a:t>Thank you!</a:t>
            </a:r>
            <a:br>
              <a:rPr lang="en-US" dirty="0">
                <a:latin typeface="Times" pitchFamily="2" charset="0"/>
              </a:rPr>
            </a:br>
            <a:br>
              <a:rPr lang="en-US" dirty="0">
                <a:latin typeface="Times" pitchFamily="2" charset="0"/>
              </a:rPr>
            </a:br>
            <a:r>
              <a:rPr lang="en-US" dirty="0">
                <a:latin typeface="Times" pitchFamily="2" charset="0"/>
              </a:rPr>
              <a:t>Questions?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86E919-710C-644C-9A2C-7FFB8578B8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5EB1C-B7AE-924E-8585-C8F9D2CB1636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99D60-E3B3-5741-AC9E-CEBD24190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675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9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1">
            <a:extLst>
              <a:ext uri="{FF2B5EF4-FFF2-40B4-BE49-F238E27FC236}">
                <a16:creationId xmlns:a16="http://schemas.microsoft.com/office/drawing/2014/main" id="{2601900C-265D-4146-A578-477541E3D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13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25" name="Freeform: Shape 15">
            <a:extLst>
              <a:ext uri="{FF2B5EF4-FFF2-40B4-BE49-F238E27FC236}">
                <a16:creationId xmlns:a16="http://schemas.microsoft.com/office/drawing/2014/main" id="{65F94F98-3A57-49AA-838E-91AAF600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41F8C064-2DC5-4758-B49C-76BFF6405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tx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7875912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5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421698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FF8E2B-39FE-5C4E-A3FB-2A8DE6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8901" y="808056"/>
            <a:ext cx="8381238" cy="1077229"/>
          </a:xfrm>
        </p:spPr>
        <p:txBody>
          <a:bodyPr>
            <a:normAutofit/>
          </a:bodyPr>
          <a:lstStyle/>
          <a:p>
            <a:pPr algn="l"/>
            <a:r>
              <a:rPr lang="en-US" sz="4800" dirty="0">
                <a:latin typeface="Times" pitchFamily="2" charset="0"/>
              </a:rPr>
              <a:t>Agenda: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5F7127-B5D9-2646-BC53-8387067A6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07" y="164592"/>
            <a:ext cx="636727" cy="32285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5245ED-28F4-1349-B41D-4F1377F70268}" type="slidenum">
              <a:rPr lang="en-US" sz="1500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 sz="15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0A0CD6-E0CE-1141-91C8-5B9045E955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-810065" y="5270604"/>
            <a:ext cx="2662729" cy="1828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204AE368-A01B-B243-8C2D-7DD115E92197}" type="datetimeyyyy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2021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412B3-8E4A-1B4B-8FB2-8AAECD4A3E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6639" y="2052116"/>
            <a:ext cx="6572814" cy="3997828"/>
          </a:xfrm>
        </p:spPr>
        <p:txBody>
          <a:bodyPr anchor="t">
            <a:normAutofit/>
          </a:bodyPr>
          <a:lstStyle/>
          <a:p>
            <a:pPr>
              <a:spcBef>
                <a:spcPts val="0"/>
              </a:spcBef>
            </a:pPr>
            <a:r>
              <a:rPr lang="en-US" dirty="0">
                <a:latin typeface="Times" pitchFamily="2" charset="0"/>
              </a:rPr>
              <a:t>Tweet classification (Kaggle) </a:t>
            </a:r>
          </a:p>
          <a:p>
            <a:pPr>
              <a:spcBef>
                <a:spcPts val="0"/>
              </a:spcBef>
            </a:pPr>
            <a:r>
              <a:rPr lang="en-US" dirty="0">
                <a:latin typeface="Times" pitchFamily="2" charset="0"/>
              </a:rPr>
              <a:t>Overview of anomaly detection</a:t>
            </a:r>
          </a:p>
        </p:txBody>
      </p:sp>
    </p:spTree>
    <p:extLst>
      <p:ext uri="{BB962C8B-B14F-4D97-AF65-F5344CB8AC3E}">
        <p14:creationId xmlns:p14="http://schemas.microsoft.com/office/powerpoint/2010/main" val="3029298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8C8D4-029D-B74B-ADAE-B19E7D54A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latin typeface="Times" pitchFamily="2" charset="0"/>
              </a:rPr>
              <a:t>Tweet Classification: </a:t>
            </a:r>
            <a:endParaRPr lang="en-US" kern="1200" dirty="0">
              <a:latin typeface="Times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9A335C-4433-AF44-B8DE-DF389AE600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latin typeface="Times" pitchFamily="2" charset="0"/>
              </a:rPr>
              <a:t>Given a keyword, location, and text of the tweet, classify whether it is related to a real disaster or not. </a:t>
            </a:r>
          </a:p>
          <a:p>
            <a:r>
              <a:rPr lang="en-US" dirty="0">
                <a:latin typeface="Times" pitchFamily="2" charset="0"/>
              </a:rPr>
              <a:t>The expected output is a binary label, 1 or 0 for each tweet. </a:t>
            </a:r>
          </a:p>
          <a:p>
            <a:pPr marL="6160" indent="0">
              <a:buNone/>
            </a:pPr>
            <a:endParaRPr lang="en-US" sz="1800" dirty="0">
              <a:latin typeface="Times" pitchFamily="2" charset="0"/>
            </a:endParaRPr>
          </a:p>
          <a:p>
            <a:pPr marL="6160" indent="0">
              <a:buNone/>
            </a:pPr>
            <a:r>
              <a:rPr lang="en-US" sz="1800" i="1" kern="1200" dirty="0">
                <a:latin typeface="Times" pitchFamily="2" charset="0"/>
              </a:rPr>
              <a:t> 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E5B8F3-7EC9-334F-9F40-4B032C971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8B5E73B-3193-FF43-B38B-747266B841A8}" type="datetimeyyyy">
              <a:rPr lang="en-US" sz="600"/>
              <a:pPr>
                <a:lnSpc>
                  <a:spcPct val="90000"/>
                </a:lnSpc>
                <a:spcAft>
                  <a:spcPts val="600"/>
                </a:spcAft>
              </a:pPr>
              <a:t>2021</a:t>
            </a:fld>
            <a:endParaRPr lang="en-US" sz="60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66694A-59CD-F047-8368-DF47663EF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prstGeom prst="ellipse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5245ED-28F4-1349-B41D-4F1377F70268}" type="slidenum">
              <a:rPr lang="en-US" sz="900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141715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0B984-4A0F-5345-91BB-46EBB3C1B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>
                <a:latin typeface="Times" pitchFamily="2" charset="0"/>
              </a:rPr>
              <a:t>Approach: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6CBF5-6A05-0241-BC5D-0622D4E6F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latin typeface="Times" pitchFamily="2" charset="0"/>
              </a:rPr>
              <a:t>Given: Training and test data.</a:t>
            </a:r>
          </a:p>
          <a:p>
            <a:pPr lvl="1"/>
            <a:r>
              <a:rPr lang="en-US" sz="2000" dirty="0">
                <a:latin typeface="Times" pitchFamily="2" charset="0"/>
              </a:rPr>
              <a:t>Training data: id, keyword, location, text of the tweet, label (1 or 0)</a:t>
            </a:r>
          </a:p>
          <a:p>
            <a:pPr lvl="1"/>
            <a:r>
              <a:rPr lang="en-US" sz="2000" dirty="0">
                <a:latin typeface="Times" pitchFamily="2" charset="0"/>
              </a:rPr>
              <a:t>Test data : id, keyword, location, text</a:t>
            </a:r>
          </a:p>
          <a:p>
            <a:pPr marL="293688" lvl="1" indent="-285750"/>
            <a:r>
              <a:rPr lang="en-US" sz="2000" dirty="0">
                <a:latin typeface="Times" pitchFamily="2" charset="0"/>
              </a:rPr>
              <a:t>Steps: </a:t>
            </a:r>
          </a:p>
          <a:p>
            <a:pPr marL="757238" lvl="2" indent="-285750"/>
            <a:r>
              <a:rPr lang="en-US" sz="2000" dirty="0">
                <a:latin typeface="Times" pitchFamily="2" charset="0"/>
              </a:rPr>
              <a:t>Clean text from train and test data using regex.</a:t>
            </a:r>
          </a:p>
          <a:p>
            <a:pPr marL="757238" lvl="2" indent="-285750"/>
            <a:r>
              <a:rPr lang="en-US" sz="2000" dirty="0">
                <a:latin typeface="Times" pitchFamily="2" charset="0"/>
              </a:rPr>
              <a:t>Train a fasttext model on the cleaned text data.</a:t>
            </a:r>
          </a:p>
          <a:p>
            <a:pPr marL="757238" lvl="2" indent="-285750"/>
            <a:r>
              <a:rPr lang="en-US" sz="2000" dirty="0">
                <a:latin typeface="Times" pitchFamily="2" charset="0"/>
              </a:rPr>
              <a:t>Predict the labels for the test data using fasttext model.</a:t>
            </a:r>
          </a:p>
          <a:p>
            <a:pPr marL="757238" lvl="2" indent="-285750"/>
            <a:r>
              <a:rPr lang="en-US" sz="2000" dirty="0">
                <a:latin typeface="Times" pitchFamily="2" charset="0"/>
              </a:rPr>
              <a:t>Calculate the accuracy, precision, recall and f1 score to conclude if the model is good or not. </a:t>
            </a:r>
          </a:p>
          <a:p>
            <a:pPr marL="757238" lvl="2" indent="-285750"/>
            <a:endParaRPr lang="en-US" dirty="0"/>
          </a:p>
          <a:p>
            <a:pPr marL="757238" lvl="2" indent="-285750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857F27-90D5-8949-98BD-D610DA1E2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4D2D3-B5D9-024B-BFBB-62379A598F09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292646-869A-8A4E-832E-B16A65DF1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102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9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11">
            <a:extLst>
              <a:ext uri="{FF2B5EF4-FFF2-40B4-BE49-F238E27FC236}">
                <a16:creationId xmlns:a16="http://schemas.microsoft.com/office/drawing/2014/main" id="{2601900C-265D-4146-A578-477541E3D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13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41" name="Freeform: Shape 15">
            <a:extLst>
              <a:ext uri="{FF2B5EF4-FFF2-40B4-BE49-F238E27FC236}">
                <a16:creationId xmlns:a16="http://schemas.microsoft.com/office/drawing/2014/main" id="{65F94F98-3A57-49AA-838E-91AAF600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2" name="Picture 17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43" name="Rectangle 19">
            <a:extLst>
              <a:ext uri="{FF2B5EF4-FFF2-40B4-BE49-F238E27FC236}">
                <a16:creationId xmlns:a16="http://schemas.microsoft.com/office/drawing/2014/main" id="{41F8C064-2DC5-4758-B49C-76BFF6405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tx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Freeform: Shape 21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7875912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5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5" name="Rectangle 23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6" name="Oval 25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421698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3B5C5-F828-5F49-BCD7-0E76C7D1F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8901" y="808056"/>
            <a:ext cx="8381238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" pitchFamily="2" charset="0"/>
              </a:rPr>
              <a:t>Expected Results: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A7809F-3426-0243-AB89-8A827E5B3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07" y="164592"/>
            <a:ext cx="636727" cy="32285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5245ED-28F4-1349-B41D-4F1377F70268}" type="slidenum">
              <a:rPr lang="en-US" sz="1500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15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F06BEF-0788-9E40-B058-BE69B27217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-810065" y="5270604"/>
            <a:ext cx="2662729" cy="1828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324D2D3-B5D9-024B-BFBB-62379A598F09}" type="datetimeyyyy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2021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30564-CD93-FA47-B4B0-184EAB8B3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6639" y="2052116"/>
            <a:ext cx="6572814" cy="3997828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Times" pitchFamily="2" charset="0"/>
              </a:rPr>
              <a:t>Labels for test data (1 or 0) determining whether the text is related to real disaster or not. </a:t>
            </a:r>
          </a:p>
        </p:txBody>
      </p:sp>
    </p:spTree>
    <p:extLst>
      <p:ext uri="{BB962C8B-B14F-4D97-AF65-F5344CB8AC3E}">
        <p14:creationId xmlns:p14="http://schemas.microsoft.com/office/powerpoint/2010/main" val="3306336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008DE5-0E36-E244-9B61-4F3D963C5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Times" pitchFamily="2" charset="0"/>
              </a:rPr>
              <a:t>Anomaly detection for data ingestion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4D27671-4927-814F-AD87-5B5FF17B88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04040" y="1887522"/>
            <a:ext cx="3891960" cy="4290856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Times" pitchFamily="2" charset="0"/>
              </a:rPr>
              <a:t>Observe the trend of historical data.</a:t>
            </a:r>
          </a:p>
          <a:p>
            <a:r>
              <a:rPr lang="en-US" dirty="0">
                <a:latin typeface="Times" pitchFamily="2" charset="0"/>
              </a:rPr>
              <a:t>Classify if a new record is an anomaly or not.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1E5922-D3CB-104A-9F82-A5CAAE33746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6F3A3-51CC-904F-9A1D-605BBA910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8B5E73B-3193-FF43-B38B-747266B841A8}" type="datetimeyyyy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2021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AA6BE-DFC0-6544-894A-B2589A688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5245ED-28F4-1349-B41D-4F1377F70268}" type="slidenum">
              <a:rPr lang="en-US" sz="1500" smtClean="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150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B25970C9-7257-3846-B828-41A1C9727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1" y="1887522"/>
            <a:ext cx="4263080" cy="429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935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BDAD411-69BD-174C-A557-5CDEF4D2F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4402" y="84841"/>
            <a:ext cx="9383195" cy="1282046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" pitchFamily="2" charset="0"/>
              </a:rPr>
              <a:t>Framework: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8EAB61-1EF1-3D45-AD33-02E6180C9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F8BF82-6591-A742-8478-4569CD4CD37C}" type="datetimeyyyy">
              <a:rPr lang="en-US" smtClean="0"/>
              <a:t>2021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5B5942-9AB1-BE40-9381-2830C7845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5245ED-28F4-1349-B41D-4F1377F70268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EA79F2-C3D1-8C4C-802D-2F6A27E88A55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1404402" y="645479"/>
            <a:ext cx="9383195" cy="55670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13CB09-EA38-AD44-AE1D-2EE24370B01E}"/>
              </a:ext>
            </a:extLst>
          </p:cNvPr>
          <p:cNvSpPr txBox="1"/>
          <p:nvPr/>
        </p:nvSpPr>
        <p:spPr>
          <a:xfrm>
            <a:off x="4444314" y="6311340"/>
            <a:ext cx="5181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>
                <a:latin typeface="Times" pitchFamily="2" charset="0"/>
              </a:rPr>
              <a:t>Source: </a:t>
            </a:r>
            <a:r>
              <a:rPr lang="en-US" sz="1200" i="1" dirty="0">
                <a:latin typeface="Times" pitchFamily="2" charset="0"/>
                <a:hlinkClick r:id="rId3"/>
              </a:rPr>
              <a:t>http://firsteigen.com/databuck/</a:t>
            </a:r>
            <a:endParaRPr lang="en-US" sz="1200" i="1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0460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0B18921-2E04-4CF0-BDCF-5272BC6ED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319AFAD-4E6A-46E9-8B59-EDA54BE6A3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7507678-48CF-47FF-B3DE-7A96D6CC4D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72D7000-F630-41AD-88C4-278C13018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51CDB78-1B16-4BD2-BC1F-C7D3F398F2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98E1715-A60A-4DFA-A407-8B7ED3EAD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6CB849-EEB3-174E-8372-C5AD46F02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9803" y="808056"/>
            <a:ext cx="8608037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" pitchFamily="2" charset="0"/>
              </a:rPr>
              <a:t>Approach: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767AF-AAA5-E84A-96AC-C8301F10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07" y="164592"/>
            <a:ext cx="636727" cy="32285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5245ED-28F4-1349-B41D-4F1377F70268}" type="slidenum">
              <a:rPr lang="en-US" sz="1500" smtClean="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15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C1D84-342C-AB4D-89EB-F77F61B537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-810065" y="5270604"/>
            <a:ext cx="2662729" cy="18288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D324D2D3-B5D9-024B-BFBB-62379A598F09}" type="datetimeyyyy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2021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64694-7773-3340-A8A5-4241D5384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5805" y="2052116"/>
            <a:ext cx="5243780" cy="3997828"/>
          </a:xfrm>
        </p:spPr>
        <p:txBody>
          <a:bodyPr>
            <a:normAutofit/>
          </a:bodyPr>
          <a:lstStyle/>
          <a:p>
            <a:r>
              <a:rPr lang="en-US" dirty="0">
                <a:latin typeface="Times" pitchFamily="2" charset="0"/>
              </a:rPr>
              <a:t>Observe the trend in the data</a:t>
            </a:r>
          </a:p>
          <a:p>
            <a:r>
              <a:rPr lang="en-US" dirty="0">
                <a:latin typeface="Times" pitchFamily="2" charset="0"/>
              </a:rPr>
              <a:t>Look for missing dates. </a:t>
            </a:r>
          </a:p>
          <a:p>
            <a:r>
              <a:rPr lang="en-US" dirty="0">
                <a:latin typeface="Times" pitchFamily="2" charset="0"/>
              </a:rPr>
              <a:t>First used ARIMA model. </a:t>
            </a:r>
          </a:p>
          <a:p>
            <a:pPr lvl="1"/>
            <a:r>
              <a:rPr lang="en-US" dirty="0">
                <a:latin typeface="Times" pitchFamily="2" charset="0"/>
              </a:rPr>
              <a:t>Setbacks: Unscalable for 3000 data feeds.</a:t>
            </a:r>
          </a:p>
          <a:p>
            <a:pPr marL="65088" lvl="1" indent="392113"/>
            <a:r>
              <a:rPr lang="en-US" dirty="0">
                <a:latin typeface="Times" pitchFamily="2" charset="0"/>
              </a:rPr>
              <a:t>Tried </a:t>
            </a:r>
            <a:r>
              <a:rPr lang="en-US" dirty="0" err="1">
                <a:latin typeface="Times" pitchFamily="2" charset="0"/>
              </a:rPr>
              <a:t>fbprohet</a:t>
            </a:r>
            <a:r>
              <a:rPr lang="en-US" dirty="0">
                <a:latin typeface="Times" pitchFamily="2" charset="0"/>
              </a:rPr>
              <a:t> model. </a:t>
            </a:r>
          </a:p>
          <a:p>
            <a:pPr marL="528638" lvl="2" indent="392113"/>
            <a:r>
              <a:rPr lang="en-US" dirty="0">
                <a:latin typeface="Times" pitchFamily="2" charset="0"/>
              </a:rPr>
              <a:t>Achievement: Scalable, can add holiday effects, weekends, works well with a variety of data trends.  </a:t>
            </a:r>
          </a:p>
          <a:p>
            <a:pPr marL="7938" lvl="1" indent="0">
              <a:buNone/>
            </a:pPr>
            <a:endParaRPr lang="en-US" dirty="0">
              <a:latin typeface="Times" pitchFamily="2" charset="0"/>
            </a:endParaRPr>
          </a:p>
        </p:txBody>
      </p:sp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B7DD772B-2781-9944-8C01-893FDD0E68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6285" y="3297242"/>
            <a:ext cx="2422727" cy="639067"/>
          </a:xfrm>
          <a:prstGeom prst="rect">
            <a:avLst/>
          </a:prstGeom>
          <a:ln>
            <a:gradFill flip="none" rotWithShape="1">
              <a:gsLst>
                <a:gs pos="86000">
                  <a:schemeClr val="accent6">
                    <a:lumMod val="67000"/>
                  </a:schemeClr>
                </a:gs>
                <a:gs pos="20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</a:ln>
          <a:effectLst>
            <a:innerShdw blurRad="127000">
              <a:prstClr val="black">
                <a:alpha val="90000"/>
              </a:prstClr>
            </a:innerShdw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62DF252B-F100-469D-97A3-C254553463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9EB786B-4FFB-DE4E-87F6-E6BBEAB98FC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2462" r="12462"/>
          <a:stretch/>
        </p:blipFill>
        <p:spPr>
          <a:xfrm>
            <a:off x="10261493" y="4232032"/>
            <a:ext cx="943608" cy="104525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1F73F2F-1E8B-594B-A6F2-B57C43B8B27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8441" t="488" r="25922" b="1"/>
          <a:stretch/>
        </p:blipFill>
        <p:spPr>
          <a:xfrm>
            <a:off x="7626285" y="4232032"/>
            <a:ext cx="1052451" cy="1052875"/>
          </a:xfrm>
          <a:prstGeom prst="rect">
            <a:avLst/>
          </a:prstGeom>
          <a:gradFill>
            <a:gsLst>
              <a:gs pos="15984">
                <a:srgbClr val="E6ECF7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57B3A5E-EDC7-5242-AD87-6BC8D20C128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0129" r="21240" b="10540"/>
          <a:stretch/>
        </p:blipFill>
        <p:spPr>
          <a:xfrm>
            <a:off x="10261493" y="3020408"/>
            <a:ext cx="968465" cy="104525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71EDC00-99F6-6F4C-8D64-6C6344AB9C88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5402" t="12378" r="25402" b="24989"/>
          <a:stretch/>
        </p:blipFill>
        <p:spPr>
          <a:xfrm>
            <a:off x="9043618" y="4239652"/>
            <a:ext cx="1016190" cy="104525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A34213A-0D07-B945-ADC9-97BA90758E1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43618" y="5504824"/>
            <a:ext cx="1016190" cy="90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827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2">
            <a:extLst>
              <a:ext uri="{FF2B5EF4-FFF2-40B4-BE49-F238E27FC236}">
                <a16:creationId xmlns:a16="http://schemas.microsoft.com/office/drawing/2014/main" id="{8F3CF990-ACB8-443A-BB74-D36EC8A00B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4">
            <a:extLst>
              <a:ext uri="{FF2B5EF4-FFF2-40B4-BE49-F238E27FC236}">
                <a16:creationId xmlns:a16="http://schemas.microsoft.com/office/drawing/2014/main" id="{2601900C-265D-4146-A578-477541E3D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  <a:alpha val="2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6">
            <a:extLst>
              <a:ext uri="{FF2B5EF4-FFF2-40B4-BE49-F238E27FC236}">
                <a16:creationId xmlns:a16="http://schemas.microsoft.com/office/drawing/2014/main" id="{00B98862-BEE1-44FB-A335-A1B9106B4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  <a:noFill/>
        </p:spPr>
      </p:pic>
      <p:sp>
        <p:nvSpPr>
          <p:cNvPr id="16" name="Freeform: Shape 18">
            <a:extLst>
              <a:ext uri="{FF2B5EF4-FFF2-40B4-BE49-F238E27FC236}">
                <a16:creationId xmlns:a16="http://schemas.microsoft.com/office/drawing/2014/main" id="{65F94F98-3A57-49AA-838E-91AAF600B6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678519" y="-1660968"/>
            <a:ext cx="5838229" cy="11188733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25000">
                <a:schemeClr val="accent1">
                  <a:alpha val="0"/>
                </a:schemeClr>
              </a:gs>
              <a:gs pos="100000">
                <a:schemeClr val="accent1">
                  <a:alpha val="7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" name="Picture 20">
            <a:extLst>
              <a:ext uri="{FF2B5EF4-FFF2-40B4-BE49-F238E27FC236}">
                <a16:creationId xmlns:a16="http://schemas.microsoft.com/office/drawing/2014/main" id="{7185CF21-0594-48C0-9F3E-254D6BCE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20" name="Rectangle 22">
            <a:extLst>
              <a:ext uri="{FF2B5EF4-FFF2-40B4-BE49-F238E27FC236}">
                <a16:creationId xmlns:a16="http://schemas.microsoft.com/office/drawing/2014/main" id="{41F8C064-2DC5-4758-B49C-76BFF64052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chemeClr val="tx2">
              <a:lumMod val="1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4">
            <a:extLst>
              <a:ext uri="{FF2B5EF4-FFF2-40B4-BE49-F238E27FC236}">
                <a16:creationId xmlns:a16="http://schemas.microsoft.com/office/drawing/2014/main" id="{FBD68200-BC03-4015-860B-CD5C30CD7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3542" y="0"/>
            <a:ext cx="7875912" cy="6858000"/>
          </a:xfrm>
          <a:custGeom>
            <a:avLst/>
            <a:gdLst>
              <a:gd name="connsiteX0" fmla="*/ 0 w 7821919"/>
              <a:gd name="connsiteY0" fmla="*/ 0 h 6858000"/>
              <a:gd name="connsiteX1" fmla="*/ 6983367 w 7821919"/>
              <a:gd name="connsiteY1" fmla="*/ 0 h 6858000"/>
              <a:gd name="connsiteX2" fmla="*/ 6982269 w 7821919"/>
              <a:gd name="connsiteY2" fmla="*/ 1331 h 6858000"/>
              <a:gd name="connsiteX3" fmla="*/ 6833782 w 7821919"/>
              <a:gd name="connsiteY3" fmla="*/ 487443 h 6858000"/>
              <a:gd name="connsiteX4" fmla="*/ 6851446 w 7821919"/>
              <a:gd name="connsiteY4" fmla="*/ 662666 h 6858000"/>
              <a:gd name="connsiteX5" fmla="*/ 6857532 w 7821919"/>
              <a:gd name="connsiteY5" fmla="*/ 686333 h 6858000"/>
              <a:gd name="connsiteX6" fmla="*/ 6806927 w 7821919"/>
              <a:gd name="connsiteY6" fmla="*/ 699345 h 6858000"/>
              <a:gd name="connsiteX7" fmla="*/ 5555365 w 7821919"/>
              <a:gd name="connsiteY7" fmla="*/ 2400515 h 6858000"/>
              <a:gd name="connsiteX8" fmla="*/ 7336617 w 7821919"/>
              <a:gd name="connsiteY8" fmla="*/ 4181767 h 6858000"/>
              <a:gd name="connsiteX9" fmla="*/ 7452815 w 7821919"/>
              <a:gd name="connsiteY9" fmla="*/ 4175900 h 6858000"/>
              <a:gd name="connsiteX10" fmla="*/ 7437456 w 7821919"/>
              <a:gd name="connsiteY10" fmla="*/ 4225378 h 6858000"/>
              <a:gd name="connsiteX11" fmla="*/ 7428275 w 7821919"/>
              <a:gd name="connsiteY11" fmla="*/ 4316448 h 6858000"/>
              <a:gd name="connsiteX12" fmla="*/ 7789089 w 7821919"/>
              <a:gd name="connsiteY12" fmla="*/ 4759152 h 6858000"/>
              <a:gd name="connsiteX13" fmla="*/ 7821919 w 7821919"/>
              <a:gd name="connsiteY13" fmla="*/ 4762461 h 6858000"/>
              <a:gd name="connsiteX14" fmla="*/ 7809638 w 7821919"/>
              <a:gd name="connsiteY14" fmla="*/ 4785088 h 6858000"/>
              <a:gd name="connsiteX15" fmla="*/ 7794661 w 7821919"/>
              <a:gd name="connsiteY15" fmla="*/ 4833335 h 6858000"/>
              <a:gd name="connsiteX16" fmla="*/ 7524776 w 7821919"/>
              <a:gd name="connsiteY16" fmla="*/ 4917113 h 6858000"/>
              <a:gd name="connsiteX17" fmla="*/ 6642110 w 7821919"/>
              <a:gd name="connsiteY17" fmla="*/ 6248746 h 6858000"/>
              <a:gd name="connsiteX18" fmla="*/ 6755682 w 7821919"/>
              <a:gd name="connsiteY18" fmla="*/ 6811285 h 6858000"/>
              <a:gd name="connsiteX19" fmla="*/ 6778185 w 7821919"/>
              <a:gd name="connsiteY19" fmla="*/ 6858000 h 6858000"/>
              <a:gd name="connsiteX20" fmla="*/ 0 w 7821919"/>
              <a:gd name="connsiteY2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7821919" h="6858000">
                <a:moveTo>
                  <a:pt x="0" y="0"/>
                </a:moveTo>
                <a:lnTo>
                  <a:pt x="6983367" y="0"/>
                </a:lnTo>
                <a:lnTo>
                  <a:pt x="6982269" y="1331"/>
                </a:lnTo>
                <a:cubicBezTo>
                  <a:pt x="6888522" y="140095"/>
                  <a:pt x="6833782" y="307376"/>
                  <a:pt x="6833782" y="487443"/>
                </a:cubicBezTo>
                <a:cubicBezTo>
                  <a:pt x="6833782" y="547466"/>
                  <a:pt x="6839864" y="606067"/>
                  <a:pt x="6851446" y="662666"/>
                </a:cubicBezTo>
                <a:lnTo>
                  <a:pt x="6857532" y="686333"/>
                </a:lnTo>
                <a:lnTo>
                  <a:pt x="6806927" y="699345"/>
                </a:lnTo>
                <a:cubicBezTo>
                  <a:pt x="6081835" y="924872"/>
                  <a:pt x="5555365" y="1601212"/>
                  <a:pt x="5555365" y="2400515"/>
                </a:cubicBezTo>
                <a:cubicBezTo>
                  <a:pt x="5555365" y="3384273"/>
                  <a:pt x="6352859" y="4181767"/>
                  <a:pt x="7336617" y="4181767"/>
                </a:cubicBezTo>
                <a:lnTo>
                  <a:pt x="7452815" y="4175900"/>
                </a:lnTo>
                <a:lnTo>
                  <a:pt x="7437456" y="4225378"/>
                </a:lnTo>
                <a:cubicBezTo>
                  <a:pt x="7431436" y="4254794"/>
                  <a:pt x="7428275" y="4285252"/>
                  <a:pt x="7428275" y="4316448"/>
                </a:cubicBezTo>
                <a:cubicBezTo>
                  <a:pt x="7428275" y="4534821"/>
                  <a:pt x="7583172" y="4717015"/>
                  <a:pt x="7789089" y="4759152"/>
                </a:cubicBezTo>
                <a:lnTo>
                  <a:pt x="7821919" y="4762461"/>
                </a:lnTo>
                <a:lnTo>
                  <a:pt x="7809638" y="4785088"/>
                </a:lnTo>
                <a:lnTo>
                  <a:pt x="7794661" y="4833335"/>
                </a:lnTo>
                <a:lnTo>
                  <a:pt x="7524776" y="4917113"/>
                </a:lnTo>
                <a:cubicBezTo>
                  <a:pt x="7006070" y="5136507"/>
                  <a:pt x="6642110" y="5650122"/>
                  <a:pt x="6642110" y="6248746"/>
                </a:cubicBezTo>
                <a:cubicBezTo>
                  <a:pt x="6642110" y="6448287"/>
                  <a:pt x="6682550" y="6638383"/>
                  <a:pt x="6755682" y="6811285"/>
                </a:cubicBezTo>
                <a:lnTo>
                  <a:pt x="677818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5000">
                <a:schemeClr val="bg2">
                  <a:alpha val="0"/>
                </a:schemeClr>
              </a:gs>
              <a:gs pos="100000">
                <a:schemeClr val="bg2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6">
            <a:extLst>
              <a:ext uri="{FF2B5EF4-FFF2-40B4-BE49-F238E27FC236}">
                <a16:creationId xmlns:a16="http://schemas.microsoft.com/office/drawing/2014/main" id="{A0B5529D-5CAA-4BF2-B5C9-34705E766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59909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Oval 28">
            <a:extLst>
              <a:ext uri="{FF2B5EF4-FFF2-40B4-BE49-F238E27FC236}">
                <a16:creationId xmlns:a16="http://schemas.microsoft.com/office/drawing/2014/main" id="{332A6F87-AC28-4AA8-B8A6-AEBC67BD0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47567" y="421698"/>
            <a:ext cx="967148" cy="967148"/>
          </a:xfrm>
          <a:prstGeom prst="ellipse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accent1">
                  <a:alpha val="21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D56299B-4300-E341-9DBC-A50CA46C6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8901" y="808056"/>
            <a:ext cx="8381238" cy="1077229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Times" pitchFamily="2" charset="0"/>
              </a:rPr>
              <a:t>Results: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A9E66E-1581-C649-95D9-F4130D45B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58407" y="164592"/>
            <a:ext cx="636727" cy="322851"/>
          </a:xfrm>
        </p:spPr>
        <p:txBody>
          <a:bodyPr vert="horz" lIns="91440" tIns="45720" rIns="4572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5245ED-28F4-1349-B41D-4F1377F70268}" type="slidenum">
              <a:rPr lang="en-US" sz="1500" smtClean="0"/>
              <a:pPr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en-US" sz="150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633CC-3CB0-8340-AF1F-6C947DDFE0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-810065" y="5270604"/>
            <a:ext cx="2662729" cy="182880"/>
          </a:xfrm>
        </p:spPr>
        <p:txBody>
          <a:bodyPr vert="horz" lIns="91440" tIns="18288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9E90245-9EB6-E748-9194-71A18BFF3D36}" type="datetimeyyyy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2021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503F8B2-BA48-2C4B-BA92-AF69354F9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6639" y="2052116"/>
            <a:ext cx="6572814" cy="3997828"/>
          </a:xfr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Times" pitchFamily="2" charset="0"/>
              </a:rPr>
              <a:t>Improved data quality metrics, for KPI dashboard. 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Times" pitchFamily="2" charset="0"/>
              </a:rPr>
              <a:t>Reduced the false anomalies by 32%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Times" pitchFamily="2" charset="0"/>
              </a:rPr>
              <a:t>Reduced the man-power resolving those anomalies by 25%</a:t>
            </a:r>
          </a:p>
        </p:txBody>
      </p:sp>
    </p:spTree>
    <p:extLst>
      <p:ext uri="{BB962C8B-B14F-4D97-AF65-F5344CB8AC3E}">
        <p14:creationId xmlns:p14="http://schemas.microsoft.com/office/powerpoint/2010/main" val="117059371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{3DBD2B53-1EF2-6C43-AC34-CE9E8DE37F4B}tf16401378</Template>
  <TotalTime>2162</TotalTime>
  <Words>314</Words>
  <Application>Microsoft Macintosh PowerPoint</Application>
  <PresentationFormat>Widescreen</PresentationFormat>
  <Paragraphs>58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MS Shell Dlg 2</vt:lpstr>
      <vt:lpstr>Times</vt:lpstr>
      <vt:lpstr>Wingdings</vt:lpstr>
      <vt:lpstr>Wingdings 3</vt:lpstr>
      <vt:lpstr>Madison</vt:lpstr>
      <vt:lpstr>Project Read Out</vt:lpstr>
      <vt:lpstr>Agenda:</vt:lpstr>
      <vt:lpstr>Tweet Classification: </vt:lpstr>
      <vt:lpstr>Approach:</vt:lpstr>
      <vt:lpstr>Expected Results:</vt:lpstr>
      <vt:lpstr>Anomaly detection for data ingestion</vt:lpstr>
      <vt:lpstr>Framework:</vt:lpstr>
      <vt:lpstr>Approach:</vt:lpstr>
      <vt:lpstr>Results:</vt:lpstr>
      <vt:lpstr>Thank you!  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Projects Read Out</dc:title>
  <dc:creator>Microsoft Office User</dc:creator>
  <cp:lastModifiedBy>MODI, MANSI</cp:lastModifiedBy>
  <cp:revision>23</cp:revision>
  <dcterms:created xsi:type="dcterms:W3CDTF">2021-02-02T06:28:54Z</dcterms:created>
  <dcterms:modified xsi:type="dcterms:W3CDTF">2021-08-04T06:05:11Z</dcterms:modified>
</cp:coreProperties>
</file>